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344" r:id="rId4"/>
    <p:sldId id="372" r:id="rId5"/>
    <p:sldId id="371" r:id="rId6"/>
    <p:sldId id="373" r:id="rId7"/>
    <p:sldId id="361" r:id="rId8"/>
    <p:sldId id="374" r:id="rId9"/>
    <p:sldId id="375" r:id="rId10"/>
    <p:sldId id="364" r:id="rId11"/>
    <p:sldId id="378" r:id="rId12"/>
    <p:sldId id="379" r:id="rId13"/>
    <p:sldId id="377" r:id="rId14"/>
    <p:sldId id="380" r:id="rId15"/>
    <p:sldId id="376" r:id="rId16"/>
    <p:sldId id="3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宋 文凯" initials="宋" lastIdx="2" clrIdx="0">
    <p:extLst>
      <p:ext uri="{19B8F6BF-5375-455C-9EA6-DF929625EA0E}">
        <p15:presenceInfo xmlns:p15="http://schemas.microsoft.com/office/powerpoint/2012/main" userId="0673aa11752ab0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2917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4" autoAdjust="0"/>
    <p:restoredTop sz="94660"/>
  </p:normalViewPr>
  <p:slideViewPr>
    <p:cSldViewPr snapToGrid="0">
      <p:cViewPr>
        <p:scale>
          <a:sx n="50" d="100"/>
          <a:sy n="50" d="100"/>
        </p:scale>
        <p:origin x="1690" y="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AB2CE-FBC9-4548-8E63-3DEFE7001B2D}" type="datetimeFigureOut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0A5BC-EBF4-4611-807E-A2F6F8B86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21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129-2BF2-47AE-96ED-8B11416E33FC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20CD-2D03-45E0-A65A-38EC820522A2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01469-FA63-4743-ACF6-298E14407FB2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9FA7-16FD-462A-8560-A8E71A66A3F3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6F2A-8A35-449C-A842-663FE51D0D65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612D6-182F-464A-9CA2-1A48743B4FF0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891-81F6-47DF-BC7F-5E714B7ECA66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69F3-EC05-4F25-94E1-4AA5B96BD02F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3655-49E0-4D85-B7E5-9890538248A8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35EE5-9152-47ED-8557-3CE9471ABA9F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4DCEB-9E3D-4011-86C8-CA4A9B7E3CE3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EBA54-4FF3-46FE-A7BD-A1AEA9767ED0}" type="datetime1">
              <a:rPr lang="zh-CN" altLang="en-US" smtClean="0"/>
              <a:t>2022/1/13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82834" y="4534296"/>
            <a:ext cx="12192000" cy="2323704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占位符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>
            <a:fillRect/>
          </a:stretch>
        </p:blipFill>
        <p:spPr>
          <a:xfrm>
            <a:off x="0" y="-2"/>
            <a:ext cx="12192000" cy="3429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711357" y="3733550"/>
            <a:ext cx="10767692" cy="835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dirty="0">
                <a:solidFill>
                  <a:srgbClr val="B9291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《</a:t>
            </a:r>
            <a:r>
              <a:rPr lang="zh-CN" altLang="en-US" sz="4400" dirty="0">
                <a:solidFill>
                  <a:srgbClr val="B9291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</a:t>
            </a:r>
            <a:r>
              <a:rPr lang="en-US" altLang="zh-CN" sz="4400" dirty="0">
                <a:solidFill>
                  <a:srgbClr val="B9291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H3N2</a:t>
            </a:r>
            <a:r>
              <a:rPr lang="zh-CN" altLang="en-US" sz="4400" dirty="0">
                <a:solidFill>
                  <a:srgbClr val="B9291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流感序列的可视化分析系统</a:t>
            </a:r>
            <a:r>
              <a:rPr lang="en-US" altLang="zh-CN" sz="4400" dirty="0">
                <a:solidFill>
                  <a:srgbClr val="B9291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》</a:t>
            </a:r>
            <a:endParaRPr lang="zh-CN" sz="44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-2"/>
            <a:ext cx="12192000" cy="3429000"/>
          </a:xfrm>
          <a:prstGeom prst="rect">
            <a:avLst/>
          </a:prstGeom>
          <a:solidFill>
            <a:srgbClr val="B92917">
              <a:alpha val="8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763a3f4e-9d53-4af4-bab9-7348766026b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958" y="1589289"/>
            <a:ext cx="1867069" cy="571814"/>
            <a:chOff x="2988659" y="2478922"/>
            <a:chExt cx="6214680" cy="1903326"/>
          </a:xfrm>
          <a:solidFill>
            <a:schemeClr val="bg1"/>
          </a:solidFill>
        </p:grpSpPr>
        <p:grpSp>
          <p:nvGrpSpPr>
            <p:cNvPr id="26" name="îṡlïḓe"/>
            <p:cNvGrpSpPr/>
            <p:nvPr/>
          </p:nvGrpSpPr>
          <p:grpSpPr>
            <a:xfrm>
              <a:off x="2988659" y="2478922"/>
              <a:ext cx="1901065" cy="1903326"/>
              <a:chOff x="1735138" y="2095500"/>
              <a:chExt cx="2667000" cy="2670175"/>
            </a:xfrm>
            <a:grpFill/>
          </p:grpSpPr>
          <p:sp>
            <p:nvSpPr>
              <p:cNvPr id="33" name="ïSľïdé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1iḋe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ḻï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ļîdè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ľîḍ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ṣľiḑe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ṣliḋé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ṧ1ïďê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ṣḷíď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ṡ1iḓè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šļîḍé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ṧ1ïḍé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ṣ1ïď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ṡḷîḑê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ïṡḷíďe"/>
            <p:cNvSpPr/>
            <p:nvPr/>
          </p:nvSpPr>
          <p:spPr bwMode="auto">
            <a:xfrm>
              <a:off x="5203178" y="3897933"/>
              <a:ext cx="4000161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ïṩḷïḓè"/>
            <p:cNvGrpSpPr/>
            <p:nvPr/>
          </p:nvGrpSpPr>
          <p:grpSpPr>
            <a:xfrm>
              <a:off x="5388759" y="2716555"/>
              <a:ext cx="3612028" cy="965242"/>
              <a:chOff x="5102226" y="2428875"/>
              <a:chExt cx="5067300" cy="1354138"/>
            </a:xfrm>
            <a:grpFill/>
          </p:grpSpPr>
          <p:sp>
            <p:nvSpPr>
              <p:cNvPr id="29" name="i$ḻïďè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slîde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ś1idè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îďè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3321987" y="5221296"/>
            <a:ext cx="4892686" cy="11350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汇报组：</a:t>
            </a:r>
            <a:r>
              <a:rPr 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第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二组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---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助力每一个梦想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宋文凯、苏超、秦阳、尹航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01E772-983A-4EAD-A0B8-8C9E14FB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9" y="306941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系统设计和实现效果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61" y="5267463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264598" y="5696147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799" y="5696147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82" y="5720461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61776" y="5683056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97C207-8F48-4117-93FE-8D2360852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88" y="1465118"/>
            <a:ext cx="5747412" cy="26864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FCFD52-9144-4BED-83B6-D0A557D63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569" y="2962451"/>
            <a:ext cx="5232647" cy="276094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FE75649-A4B5-4477-A970-7B2BA197EC95}"/>
              </a:ext>
            </a:extLst>
          </p:cNvPr>
          <p:cNvSpPr txBox="1"/>
          <p:nvPr/>
        </p:nvSpPr>
        <p:spPr>
          <a:xfrm>
            <a:off x="413145" y="4598183"/>
            <a:ext cx="6010423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（</a:t>
            </a: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1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）收集论文和</a:t>
            </a: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NCBI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中的公开数据集并合并清理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CEB1D2F-098E-43C1-A559-CF8AE1DF125A}"/>
              </a:ext>
            </a:extLst>
          </p:cNvPr>
          <p:cNvSpPr txBox="1"/>
          <p:nvPr/>
        </p:nvSpPr>
        <p:spPr>
          <a:xfrm>
            <a:off x="6976988" y="1958407"/>
            <a:ext cx="6010423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）约定项目自身的数据格式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5604DB-A835-4082-BF52-D8A32191DF2D}"/>
              </a:ext>
            </a:extLst>
          </p:cNvPr>
          <p:cNvSpPr txBox="1"/>
          <p:nvPr/>
        </p:nvSpPr>
        <p:spPr>
          <a:xfrm>
            <a:off x="4193002" y="767453"/>
            <a:ext cx="601042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rgbClr val="4D4D4D"/>
                </a:solidFill>
                <a:effectLst/>
                <a:latin typeface="-apple-system"/>
              </a:rPr>
              <a:t>项目收集公开数据 </a:t>
            </a:r>
            <a:r>
              <a:rPr lang="en-US" altLang="zh-CN" sz="2000" b="1" i="0" dirty="0">
                <a:solidFill>
                  <a:srgbClr val="4D4D4D"/>
                </a:solidFill>
                <a:effectLst/>
                <a:latin typeface="-apple-system"/>
              </a:rPr>
              <a:t>( </a:t>
            </a:r>
            <a:r>
              <a:rPr lang="zh-CN" altLang="en-US" sz="2000" b="1" i="0" dirty="0">
                <a:solidFill>
                  <a:srgbClr val="4D4D4D"/>
                </a:solidFill>
                <a:effectLst/>
                <a:latin typeface="-apple-system"/>
              </a:rPr>
              <a:t>宋文凯 </a:t>
            </a:r>
            <a:r>
              <a:rPr lang="en-US" altLang="zh-CN" sz="2000" b="1" i="0" dirty="0">
                <a:solidFill>
                  <a:srgbClr val="4D4D4D"/>
                </a:solidFill>
                <a:effectLst/>
                <a:latin typeface="-apple-system"/>
              </a:rPr>
              <a:t>)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9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9" y="30694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小组成果演示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61" y="5267463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264598" y="5696147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799" y="5696147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82" y="5720461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61776" y="5683056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2214DD-5FED-4329-ACD3-DF51F3F76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961" y="0"/>
            <a:ext cx="4858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35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6AA0583F-6E5F-4FDB-B9CC-8D5CDCEBB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9" y="30694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小组成果演示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5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461" y="5267463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264598" y="5696147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799" y="5696147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82" y="5720461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561776" y="5683056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0" y="5597861"/>
            <a:ext cx="2095500" cy="12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8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8" y="306941"/>
            <a:ext cx="522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团队分工合作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607597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97" y="5539849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46834" y="5968533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035" y="5968533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718" y="5992847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44012" y="5955442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300EF53-1B73-4CF9-95BB-4C2A37385ED4}"/>
              </a:ext>
            </a:extLst>
          </p:cNvPr>
          <p:cNvSpPr/>
          <p:nvPr/>
        </p:nvSpPr>
        <p:spPr>
          <a:xfrm>
            <a:off x="131156" y="3188371"/>
            <a:ext cx="2272337" cy="1026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整体构架</a:t>
            </a:r>
            <a:r>
              <a:rPr lang="en-US" altLang="zh-CN" dirty="0"/>
              <a:t>:bootstrap</a:t>
            </a:r>
          </a:p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:csv</a:t>
            </a:r>
            <a:endParaRPr lang="zh-CN" altLang="en-US" dirty="0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DF7E4BE2-095A-49AA-9441-856AA0C01DA7}"/>
              </a:ext>
            </a:extLst>
          </p:cNvPr>
          <p:cNvSpPr/>
          <p:nvPr/>
        </p:nvSpPr>
        <p:spPr>
          <a:xfrm>
            <a:off x="2534649" y="2324589"/>
            <a:ext cx="446809" cy="275359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D3D3C2A-C9DC-49A2-BFA5-50394FCAF328}"/>
              </a:ext>
            </a:extLst>
          </p:cNvPr>
          <p:cNvSpPr/>
          <p:nvPr/>
        </p:nvSpPr>
        <p:spPr>
          <a:xfrm>
            <a:off x="3088100" y="1893366"/>
            <a:ext cx="1636299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序列进化分析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3F144F59-8C7A-4935-868E-C64BF58B85A0}"/>
              </a:ext>
            </a:extLst>
          </p:cNvPr>
          <p:cNvSpPr/>
          <p:nvPr/>
        </p:nvSpPr>
        <p:spPr>
          <a:xfrm>
            <a:off x="4828309" y="1301083"/>
            <a:ext cx="446809" cy="1787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857FD8-B9DF-4CEC-936F-855039BAA01A}"/>
              </a:ext>
            </a:extLst>
          </p:cNvPr>
          <p:cNvSpPr/>
          <p:nvPr/>
        </p:nvSpPr>
        <p:spPr>
          <a:xfrm>
            <a:off x="5379028" y="99974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进化树</a:t>
            </a:r>
            <a:r>
              <a:rPr lang="en-US" altLang="zh-CN" dirty="0"/>
              <a:t>: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Arch.js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B261B7E-09F9-4304-B945-76EE387D1CCF}"/>
              </a:ext>
            </a:extLst>
          </p:cNvPr>
          <p:cNvSpPr/>
          <p:nvPr/>
        </p:nvSpPr>
        <p:spPr>
          <a:xfrm>
            <a:off x="5379028" y="180370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聚类分析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23467C9-AA29-47F4-AE75-659CF1E666C9}"/>
              </a:ext>
            </a:extLst>
          </p:cNvPr>
          <p:cNvSpPr/>
          <p:nvPr/>
        </p:nvSpPr>
        <p:spPr>
          <a:xfrm>
            <a:off x="5379028" y="260766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差异分析：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msa.js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356C73E0-BD1C-4D77-B4C6-74652C2A0602}"/>
              </a:ext>
            </a:extLst>
          </p:cNvPr>
          <p:cNvSpPr/>
          <p:nvPr/>
        </p:nvSpPr>
        <p:spPr>
          <a:xfrm>
            <a:off x="7675419" y="2544688"/>
            <a:ext cx="374072" cy="72862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0929CCE-BA0E-4B4F-A4DF-374FBCECFC99}"/>
              </a:ext>
            </a:extLst>
          </p:cNvPr>
          <p:cNvSpPr/>
          <p:nvPr/>
        </p:nvSpPr>
        <p:spPr>
          <a:xfrm>
            <a:off x="8226138" y="2496039"/>
            <a:ext cx="2119744" cy="30460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位点分析</a:t>
            </a:r>
            <a:r>
              <a:rPr lang="en-US" altLang="zh-CN" dirty="0"/>
              <a:t>: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echart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815064-957C-4300-9159-66EA49B9B74A}"/>
              </a:ext>
            </a:extLst>
          </p:cNvPr>
          <p:cNvSpPr/>
          <p:nvPr/>
        </p:nvSpPr>
        <p:spPr>
          <a:xfrm>
            <a:off x="8226138" y="3020113"/>
            <a:ext cx="2119744" cy="30460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抗原可视化</a:t>
            </a:r>
            <a:r>
              <a:rPr lang="en-US" altLang="zh-CN" dirty="0"/>
              <a:t>: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echart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90D1149-FD6C-44BB-AEEF-78B2E53D7498}"/>
              </a:ext>
            </a:extLst>
          </p:cNvPr>
          <p:cNvSpPr/>
          <p:nvPr/>
        </p:nvSpPr>
        <p:spPr>
          <a:xfrm>
            <a:off x="3085368" y="4772777"/>
            <a:ext cx="2189750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病毒时空分布分析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738A3A9D-BDB6-48D2-844C-3E45A6BCF8DF}"/>
              </a:ext>
            </a:extLst>
          </p:cNvPr>
          <p:cNvSpPr/>
          <p:nvPr/>
        </p:nvSpPr>
        <p:spPr>
          <a:xfrm>
            <a:off x="5375536" y="4130087"/>
            <a:ext cx="446809" cy="1787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B3E7F99F-566D-49C2-A38C-7689A6F8F47A}"/>
              </a:ext>
            </a:extLst>
          </p:cNvPr>
          <p:cNvSpPr/>
          <p:nvPr/>
        </p:nvSpPr>
        <p:spPr>
          <a:xfrm>
            <a:off x="5978235" y="3823404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空间分布：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world.js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F523FE-E6CE-4DEA-856E-02DD032FE1C7}"/>
              </a:ext>
            </a:extLst>
          </p:cNvPr>
          <p:cNvSpPr/>
          <p:nvPr/>
        </p:nvSpPr>
        <p:spPr>
          <a:xfrm>
            <a:off x="5978234" y="5544815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时间分布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world.js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BA16D1E-5235-4994-903B-16E0603D8E86}"/>
              </a:ext>
            </a:extLst>
          </p:cNvPr>
          <p:cNvSpPr/>
          <p:nvPr/>
        </p:nvSpPr>
        <p:spPr>
          <a:xfrm>
            <a:off x="5978233" y="4676681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训练可视化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echart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324C9B-4904-440D-9B4C-7EC2B529B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144" y="4396379"/>
            <a:ext cx="1486107" cy="1000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右大括号 14">
            <a:extLst>
              <a:ext uri="{FF2B5EF4-FFF2-40B4-BE49-F238E27FC236}">
                <a16:creationId xmlns:a16="http://schemas.microsoft.com/office/drawing/2014/main" id="{48773191-6CD3-4CEC-91EE-67595A985C8C}"/>
              </a:ext>
            </a:extLst>
          </p:cNvPr>
          <p:cNvSpPr/>
          <p:nvPr/>
        </p:nvSpPr>
        <p:spPr>
          <a:xfrm>
            <a:off x="8980288" y="4058914"/>
            <a:ext cx="446809" cy="178723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E65476E-E2E4-48C9-973B-CC1EE2334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544" y="1011849"/>
            <a:ext cx="1552792" cy="1000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9FF844A-5A35-42BD-9527-7EB22F003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035" y="3023433"/>
            <a:ext cx="1581371" cy="1019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3C9B94E-8DC8-4CB1-A220-FBBA1654CCDA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859482" y="3210339"/>
            <a:ext cx="1579418" cy="500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2F69DB48-B747-416D-9679-97E103F11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02" y="1378844"/>
            <a:ext cx="1028844" cy="100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25FCEEA-8527-47AA-B6B9-C9EFB6554F2D}"/>
              </a:ext>
            </a:extLst>
          </p:cNvPr>
          <p:cNvCxnSpPr>
            <a:cxnSpLocks/>
          </p:cNvCxnSpPr>
          <p:nvPr/>
        </p:nvCxnSpPr>
        <p:spPr>
          <a:xfrm flipV="1">
            <a:off x="1220620" y="2537262"/>
            <a:ext cx="58877" cy="666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右大括号 50">
            <a:extLst>
              <a:ext uri="{FF2B5EF4-FFF2-40B4-BE49-F238E27FC236}">
                <a16:creationId xmlns:a16="http://schemas.microsoft.com/office/drawing/2014/main" id="{8D464B33-5BAB-4FA4-B7C1-0CE1587156B7}"/>
              </a:ext>
            </a:extLst>
          </p:cNvPr>
          <p:cNvSpPr/>
          <p:nvPr/>
        </p:nvSpPr>
        <p:spPr>
          <a:xfrm>
            <a:off x="7602682" y="1139690"/>
            <a:ext cx="446809" cy="103176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DDC76A5-DFB0-4AE5-9852-332E32ADADCA}"/>
              </a:ext>
            </a:extLst>
          </p:cNvPr>
          <p:cNvCxnSpPr>
            <a:cxnSpLocks/>
            <a:stCxn id="46" idx="3"/>
            <a:endCxn id="28" idx="1"/>
          </p:cNvCxnSpPr>
          <p:nvPr/>
        </p:nvCxnSpPr>
        <p:spPr>
          <a:xfrm flipV="1">
            <a:off x="1845046" y="1511982"/>
            <a:ext cx="6428498" cy="366995"/>
          </a:xfrm>
          <a:prstGeom prst="line">
            <a:avLst/>
          </a:prstGeom>
          <a:ln w="127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FFB0C9E-12A2-46E0-8A14-A7E4D8697C6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845046" y="2218795"/>
            <a:ext cx="1333989" cy="1314297"/>
          </a:xfrm>
          <a:prstGeom prst="line">
            <a:avLst/>
          </a:prstGeom>
          <a:ln w="127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D52E211-0BED-405C-B266-6934D1C08984}"/>
              </a:ext>
            </a:extLst>
          </p:cNvPr>
          <p:cNvCxnSpPr>
            <a:cxnSpLocks/>
          </p:cNvCxnSpPr>
          <p:nvPr/>
        </p:nvCxnSpPr>
        <p:spPr>
          <a:xfrm>
            <a:off x="1845046" y="2112618"/>
            <a:ext cx="7981290" cy="2733269"/>
          </a:xfrm>
          <a:prstGeom prst="line">
            <a:avLst/>
          </a:prstGeom>
          <a:ln w="127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2682D8AB-A1E3-4353-B6B6-7C083B6E51B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1948956" y="1903091"/>
            <a:ext cx="1139144" cy="291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5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97" y="5539849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146834" y="5968533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035" y="5968533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18" y="5992847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44012" y="5955442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300EF53-1B73-4CF9-95BB-4C2A37385ED4}"/>
              </a:ext>
            </a:extLst>
          </p:cNvPr>
          <p:cNvSpPr/>
          <p:nvPr/>
        </p:nvSpPr>
        <p:spPr>
          <a:xfrm>
            <a:off x="131156" y="3188371"/>
            <a:ext cx="2272337" cy="1026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整体构架</a:t>
            </a:r>
            <a:r>
              <a:rPr lang="en-US" altLang="zh-CN" dirty="0"/>
              <a:t>:bootstrap</a:t>
            </a:r>
          </a:p>
          <a:p>
            <a:pPr algn="ctr"/>
            <a:r>
              <a:rPr lang="zh-CN" altLang="en-US" dirty="0"/>
              <a:t>数据</a:t>
            </a:r>
            <a:r>
              <a:rPr lang="en-US" altLang="zh-CN" dirty="0"/>
              <a:t>:csv</a:t>
            </a:r>
            <a:endParaRPr lang="zh-CN" altLang="en-US" dirty="0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DF7E4BE2-095A-49AA-9441-856AA0C01DA7}"/>
              </a:ext>
            </a:extLst>
          </p:cNvPr>
          <p:cNvSpPr/>
          <p:nvPr/>
        </p:nvSpPr>
        <p:spPr>
          <a:xfrm>
            <a:off x="2534649" y="2324589"/>
            <a:ext cx="446809" cy="275359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D3D3C2A-C9DC-49A2-BFA5-50394FCAF328}"/>
              </a:ext>
            </a:extLst>
          </p:cNvPr>
          <p:cNvSpPr/>
          <p:nvPr/>
        </p:nvSpPr>
        <p:spPr>
          <a:xfrm>
            <a:off x="3088100" y="1893366"/>
            <a:ext cx="1636299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序列进化分析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3F144F59-8C7A-4935-868E-C64BF58B85A0}"/>
              </a:ext>
            </a:extLst>
          </p:cNvPr>
          <p:cNvSpPr/>
          <p:nvPr/>
        </p:nvSpPr>
        <p:spPr>
          <a:xfrm>
            <a:off x="4828309" y="1301083"/>
            <a:ext cx="446809" cy="1787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857FD8-B9DF-4CEC-936F-855039BAA01A}"/>
              </a:ext>
            </a:extLst>
          </p:cNvPr>
          <p:cNvSpPr/>
          <p:nvPr/>
        </p:nvSpPr>
        <p:spPr>
          <a:xfrm>
            <a:off x="5379028" y="99974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进化树</a:t>
            </a:r>
            <a:r>
              <a:rPr lang="en-US" altLang="zh-CN" dirty="0"/>
              <a:t>: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Arch.js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B261B7E-09F9-4304-B945-76EE387D1CCF}"/>
              </a:ext>
            </a:extLst>
          </p:cNvPr>
          <p:cNvSpPr/>
          <p:nvPr/>
        </p:nvSpPr>
        <p:spPr>
          <a:xfrm>
            <a:off x="5379028" y="180370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聚类分析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23467C9-AA29-47F4-AE75-659CF1E666C9}"/>
              </a:ext>
            </a:extLst>
          </p:cNvPr>
          <p:cNvSpPr/>
          <p:nvPr/>
        </p:nvSpPr>
        <p:spPr>
          <a:xfrm>
            <a:off x="5379028" y="260766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差异分析：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msa.js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356C73E0-BD1C-4D77-B4C6-74652C2A0602}"/>
              </a:ext>
            </a:extLst>
          </p:cNvPr>
          <p:cNvSpPr/>
          <p:nvPr/>
        </p:nvSpPr>
        <p:spPr>
          <a:xfrm>
            <a:off x="7675419" y="2544688"/>
            <a:ext cx="374072" cy="72862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0929CCE-BA0E-4B4F-A4DF-374FBCECFC99}"/>
              </a:ext>
            </a:extLst>
          </p:cNvPr>
          <p:cNvSpPr/>
          <p:nvPr/>
        </p:nvSpPr>
        <p:spPr>
          <a:xfrm>
            <a:off x="8226138" y="2496039"/>
            <a:ext cx="2119744" cy="30460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位点分析</a:t>
            </a:r>
            <a:r>
              <a:rPr lang="en-US" altLang="zh-CN" dirty="0"/>
              <a:t>: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echart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815064-957C-4300-9159-66EA49B9B74A}"/>
              </a:ext>
            </a:extLst>
          </p:cNvPr>
          <p:cNvSpPr/>
          <p:nvPr/>
        </p:nvSpPr>
        <p:spPr>
          <a:xfrm>
            <a:off x="8226138" y="3020113"/>
            <a:ext cx="2119744" cy="30460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抗原可视化</a:t>
            </a:r>
            <a:r>
              <a:rPr lang="en-US" altLang="zh-CN" dirty="0"/>
              <a:t>: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echart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90D1149-FD6C-44BB-AEEF-78B2E53D7498}"/>
              </a:ext>
            </a:extLst>
          </p:cNvPr>
          <p:cNvSpPr/>
          <p:nvPr/>
        </p:nvSpPr>
        <p:spPr>
          <a:xfrm>
            <a:off x="3085368" y="4772777"/>
            <a:ext cx="2189750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病毒时空分布分析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738A3A9D-BDB6-48D2-844C-3E45A6BCF8DF}"/>
              </a:ext>
            </a:extLst>
          </p:cNvPr>
          <p:cNvSpPr/>
          <p:nvPr/>
        </p:nvSpPr>
        <p:spPr>
          <a:xfrm>
            <a:off x="5375536" y="4130087"/>
            <a:ext cx="446809" cy="1787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B3E7F99F-566D-49C2-A38C-7689A6F8F47A}"/>
              </a:ext>
            </a:extLst>
          </p:cNvPr>
          <p:cNvSpPr/>
          <p:nvPr/>
        </p:nvSpPr>
        <p:spPr>
          <a:xfrm>
            <a:off x="5978235" y="3823404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空间分布：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world.js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F523FE-E6CE-4DEA-856E-02DD032FE1C7}"/>
              </a:ext>
            </a:extLst>
          </p:cNvPr>
          <p:cNvSpPr/>
          <p:nvPr/>
        </p:nvSpPr>
        <p:spPr>
          <a:xfrm>
            <a:off x="5978234" y="5544815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时间分布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world.js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BA16D1E-5235-4994-903B-16E0603D8E86}"/>
              </a:ext>
            </a:extLst>
          </p:cNvPr>
          <p:cNvSpPr/>
          <p:nvPr/>
        </p:nvSpPr>
        <p:spPr>
          <a:xfrm>
            <a:off x="5978233" y="4676681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训练可视化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echart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5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9" y="30694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团队分工合作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61" y="5267463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264598" y="5696147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799" y="5696147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82" y="5720461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61776" y="5683056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289051-B3B0-4628-930E-B7F991A3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550" y="1082323"/>
            <a:ext cx="5862099" cy="4901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E36A22-4967-431F-8E83-00A2056BF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71" y="1190575"/>
            <a:ext cx="4407426" cy="53483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F1C446E-6771-4171-9EDF-653945955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133" y="945798"/>
            <a:ext cx="4382112" cy="108600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7772E98-9F5E-4AF8-BAA6-6CDB75AB45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0660" y="2306792"/>
            <a:ext cx="4372585" cy="126700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2A82CFF-AFD5-4D32-8EBD-2669F96B10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399" y="3868240"/>
            <a:ext cx="2867425" cy="257210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40C1567-FB5B-4F55-9960-1F84D10F46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071" y="4077740"/>
            <a:ext cx="2650006" cy="1781706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CAC3AEB4-0DE5-495E-AE23-037358DFA90C}"/>
              </a:ext>
            </a:extLst>
          </p:cNvPr>
          <p:cNvSpPr/>
          <p:nvPr/>
        </p:nvSpPr>
        <p:spPr>
          <a:xfrm>
            <a:off x="154757" y="2326495"/>
            <a:ext cx="470320" cy="24945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详细分工与计划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841620C-3190-47D6-8AB6-BBD2658F83CC}"/>
              </a:ext>
            </a:extLst>
          </p:cNvPr>
          <p:cNvSpPr/>
          <p:nvPr/>
        </p:nvSpPr>
        <p:spPr>
          <a:xfrm>
            <a:off x="7134126" y="235768"/>
            <a:ext cx="2209901" cy="4739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完成与交流</a:t>
            </a:r>
          </a:p>
        </p:txBody>
      </p:sp>
    </p:spTree>
    <p:extLst>
      <p:ext uri="{BB962C8B-B14F-4D97-AF65-F5344CB8AC3E}">
        <p14:creationId xmlns:p14="http://schemas.microsoft.com/office/powerpoint/2010/main" val="23872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61" y="5267463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264598" y="5696147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799" y="5696147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82" y="5720461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61776" y="5683056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BBB6C8-11B6-4C12-8EAD-C0336F2E4BF9}"/>
              </a:ext>
            </a:extLst>
          </p:cNvPr>
          <p:cNvSpPr txBox="1"/>
          <p:nvPr/>
        </p:nvSpPr>
        <p:spPr>
          <a:xfrm>
            <a:off x="4400441" y="2370821"/>
            <a:ext cx="9459245" cy="158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2440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266907" y="803824"/>
            <a:ext cx="1327608" cy="1011288"/>
            <a:chOff x="1159550" y="4153040"/>
            <a:chExt cx="1327608" cy="1011288"/>
          </a:xfrm>
        </p:grpSpPr>
        <p:sp>
          <p:nvSpPr>
            <p:cNvPr id="8" name="矩形 7"/>
            <p:cNvSpPr/>
            <p:nvPr/>
          </p:nvSpPr>
          <p:spPr>
            <a:xfrm>
              <a:off x="1159550" y="4153040"/>
              <a:ext cx="1327608" cy="7800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solidFill>
                    <a:srgbClr val="B9291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录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159550" y="4830839"/>
              <a:ext cx="1327606" cy="333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CONTENTS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857058" y="980856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592698" y="2261645"/>
            <a:ext cx="3696852" cy="2311260"/>
            <a:chOff x="7142153" y="2330363"/>
            <a:chExt cx="3696852" cy="2311260"/>
          </a:xfrm>
        </p:grpSpPr>
        <p:sp>
          <p:nvSpPr>
            <p:cNvPr id="13" name="矩形 12"/>
            <p:cNvSpPr/>
            <p:nvPr/>
          </p:nvSpPr>
          <p:spPr>
            <a:xfrm>
              <a:off x="7142154" y="3213456"/>
              <a:ext cx="540603" cy="540603"/>
            </a:xfrm>
            <a:prstGeom prst="rect">
              <a:avLst/>
            </a:prstGeom>
            <a:noFill/>
            <a:ln>
              <a:solidFill>
                <a:srgbClr val="B9291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文本框 29"/>
            <p:cNvSpPr txBox="1"/>
            <p:nvPr/>
          </p:nvSpPr>
          <p:spPr>
            <a:xfrm>
              <a:off x="7884350" y="3267530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系统设计和实现效果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147383" y="2330363"/>
              <a:ext cx="540603" cy="540603"/>
            </a:xfrm>
            <a:prstGeom prst="rect">
              <a:avLst/>
            </a:prstGeom>
            <a:noFill/>
            <a:ln>
              <a:solidFill>
                <a:srgbClr val="B9291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884350" y="2376362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项目背景及选题意义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142153" y="4101020"/>
              <a:ext cx="540603" cy="540603"/>
            </a:xfrm>
            <a:prstGeom prst="rect">
              <a:avLst/>
            </a:prstGeom>
            <a:noFill/>
            <a:ln>
              <a:solidFill>
                <a:srgbClr val="B9291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文本框 23"/>
            <p:cNvSpPr txBox="1"/>
            <p:nvPr/>
          </p:nvSpPr>
          <p:spPr>
            <a:xfrm>
              <a:off x="7884350" y="4164584"/>
              <a:ext cx="2954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小组成果演示</a:t>
              </a:r>
            </a:p>
          </p:txBody>
        </p:sp>
      </p:grpSp>
      <p:sp>
        <p:nvSpPr>
          <p:cNvPr id="17" name="文本框 23">
            <a:extLst>
              <a:ext uri="{FF2B5EF4-FFF2-40B4-BE49-F238E27FC236}">
                <a16:creationId xmlns:a16="http://schemas.microsoft.com/office/drawing/2014/main" id="{86666978-5121-4AD8-A909-6A2BB2C86E35}"/>
              </a:ext>
            </a:extLst>
          </p:cNvPr>
          <p:cNvSpPr txBox="1"/>
          <p:nvPr/>
        </p:nvSpPr>
        <p:spPr>
          <a:xfrm>
            <a:off x="2334895" y="495486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团队分工合作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7B67A1-EC6F-443F-8957-F031405E9C8C}"/>
              </a:ext>
            </a:extLst>
          </p:cNvPr>
          <p:cNvSpPr/>
          <p:nvPr/>
        </p:nvSpPr>
        <p:spPr>
          <a:xfrm>
            <a:off x="1592698" y="4915395"/>
            <a:ext cx="540603" cy="540603"/>
          </a:xfrm>
          <a:prstGeom prst="rect">
            <a:avLst/>
          </a:prstGeom>
          <a:noFill/>
          <a:ln>
            <a:solidFill>
              <a:srgbClr val="B92917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1C6887-E3DD-4107-98F9-E3A0043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8" y="306941"/>
            <a:ext cx="6184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项目背景及选题意义</a:t>
            </a: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737" y="4589057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61" y="5267463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264598" y="5696147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799" y="5696147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82" y="5720461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61776" y="5683056"/>
            <a:ext cx="306096" cy="13570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CBCCC6D-215D-4BF6-89AD-A3D2B67CD18C}"/>
              </a:ext>
            </a:extLst>
          </p:cNvPr>
          <p:cNvSpPr txBox="1"/>
          <p:nvPr/>
        </p:nvSpPr>
        <p:spPr>
          <a:xfrm>
            <a:off x="641759" y="1278902"/>
            <a:ext cx="5356370" cy="246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rgbClr val="4D4D4D"/>
                </a:solidFill>
                <a:effectLst/>
                <a:latin typeface="-apple-system"/>
              </a:rPr>
              <a:t>流感病毒，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俗称“感冒”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，可以通过多种动物的呼吸道传播（狗，鸡</a:t>
            </a: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,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鸭等），患者多表现出普通流行性感冒的症状。现在的有效防范方式是疫苗接种。</a:t>
            </a:r>
            <a:endParaRPr lang="en-US" altLang="zh-CN" sz="2000" i="0" dirty="0">
              <a:solidFill>
                <a:srgbClr val="4D4D4D"/>
              </a:solidFill>
              <a:effectLst/>
              <a:latin typeface="-apple-system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为什么探究流感病毒进化的情况？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A115E4-3648-47B4-869D-D6B649DA78D1}"/>
              </a:ext>
            </a:extLst>
          </p:cNvPr>
          <p:cNvSpPr txBox="1"/>
          <p:nvPr/>
        </p:nvSpPr>
        <p:spPr>
          <a:xfrm>
            <a:off x="6367793" y="1399660"/>
            <a:ext cx="4480746" cy="4198201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2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1968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年香港爆发流感，称为“香港流感”，并引起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全球大流行，致死人数将近达到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万人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，经查证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病毒是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H3N2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。这次流感首先于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1968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中旬发生于香港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月间经香港传入新加坡、泰国、日本、印度和澳大利亚，同年秋季到达欧洲，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年底到达美洲。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这次流感在中国内地也出现了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两个高峰期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。”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77D43E-CB34-4455-8FD8-77BA638827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2" y="4019558"/>
            <a:ext cx="2903529" cy="2491439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ABE222FB-1752-4D58-A77F-5ECB2C219629}"/>
              </a:ext>
            </a:extLst>
          </p:cNvPr>
          <p:cNvSpPr/>
          <p:nvPr/>
        </p:nvSpPr>
        <p:spPr>
          <a:xfrm rot="20448571">
            <a:off x="4243139" y="4310705"/>
            <a:ext cx="1836113" cy="3824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0DA11D-4EC8-409E-963D-DD44F9DCD622}"/>
              </a:ext>
            </a:extLst>
          </p:cNvPr>
          <p:cNvSpPr/>
          <p:nvPr/>
        </p:nvSpPr>
        <p:spPr>
          <a:xfrm>
            <a:off x="1041972" y="3850547"/>
            <a:ext cx="2912626" cy="270051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5CF0B4-2D21-4ACF-A8F3-152C831C2007}"/>
              </a:ext>
            </a:extLst>
          </p:cNvPr>
          <p:cNvSpPr/>
          <p:nvPr/>
        </p:nvSpPr>
        <p:spPr>
          <a:xfrm>
            <a:off x="1649540" y="4143628"/>
            <a:ext cx="313803" cy="2124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FE3FA3-E233-460D-800C-DD904490C56A}"/>
              </a:ext>
            </a:extLst>
          </p:cNvPr>
          <p:cNvSpPr/>
          <p:nvPr/>
        </p:nvSpPr>
        <p:spPr>
          <a:xfrm>
            <a:off x="2478172" y="4035098"/>
            <a:ext cx="313803" cy="2124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91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8" y="306941"/>
            <a:ext cx="6184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项目背景及选题意义</a:t>
            </a:r>
          </a:p>
        </p:txBody>
      </p:sp>
      <p:sp>
        <p:nvSpPr>
          <p:cNvPr id="8" name="矩形 7"/>
          <p:cNvSpPr/>
          <p:nvPr/>
        </p:nvSpPr>
        <p:spPr>
          <a:xfrm>
            <a:off x="53737" y="4589057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A115E4-3648-47B4-869D-D6B649DA78D1}"/>
              </a:ext>
            </a:extLst>
          </p:cNvPr>
          <p:cNvSpPr txBox="1"/>
          <p:nvPr/>
        </p:nvSpPr>
        <p:spPr>
          <a:xfrm>
            <a:off x="6367793" y="1399660"/>
            <a:ext cx="4480746" cy="4198201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2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1968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年香港爆发流感，称为“香港流感”，并引起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全球大流行，致死人数将近达到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万人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，经查证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病毒是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H3N2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。这次流感首先于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1968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中旬发生于香港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月间经香港传入新加坡、泰国、日本、印度和澳大利亚，同年秋季到达欧洲，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年底到达美洲。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这次流感在中国内地也出现了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两个高峰期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。”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BC613F-6EA4-4DEA-9649-EC13959B1D67}"/>
              </a:ext>
            </a:extLst>
          </p:cNvPr>
          <p:cNvSpPr txBox="1"/>
          <p:nvPr/>
        </p:nvSpPr>
        <p:spPr>
          <a:xfrm>
            <a:off x="641759" y="1278902"/>
            <a:ext cx="5356370" cy="246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rgbClr val="4D4D4D"/>
                </a:solidFill>
                <a:effectLst/>
                <a:latin typeface="-apple-system"/>
              </a:rPr>
              <a:t>流感病毒，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俗称“感冒”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，可以通过多种动物的呼吸道传播（狗，鸡</a:t>
            </a: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,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鸭等），患者多表现出普通流行性感冒的症状。现在的有效防范方式是疫苗接种。</a:t>
            </a:r>
            <a:endParaRPr lang="en-US" altLang="zh-CN" sz="2000" i="0" dirty="0">
              <a:solidFill>
                <a:srgbClr val="4D4D4D"/>
              </a:solidFill>
              <a:effectLst/>
              <a:latin typeface="-apple-system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为什么探究流感病毒进化的情况？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7370286-C2AA-4FBE-A1D3-416C55F4E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61" y="5267463"/>
            <a:ext cx="1933845" cy="85737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D146530-9ADA-4D8C-9027-B8C89C01A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264598" y="5696147"/>
            <a:ext cx="271687" cy="12045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B98582D-F302-4CDB-8E1B-3A7190BE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799" y="5696147"/>
            <a:ext cx="271686" cy="12045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1F1D554-3646-45F1-9D0C-03C209AB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82" y="5720461"/>
            <a:ext cx="271686" cy="12045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12D1572-EA40-4F35-9A8F-B2C8A4E2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61776" y="5683056"/>
            <a:ext cx="306096" cy="13570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8844C3D-EED3-403B-B2D7-564014A040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2" y="4019558"/>
            <a:ext cx="2903529" cy="2491439"/>
          </a:xfrm>
          <a:prstGeom prst="rect">
            <a:avLst/>
          </a:prstGeom>
        </p:spPr>
      </p:pic>
      <p:sp>
        <p:nvSpPr>
          <p:cNvPr id="41" name="箭头: 右 40">
            <a:extLst>
              <a:ext uri="{FF2B5EF4-FFF2-40B4-BE49-F238E27FC236}">
                <a16:creationId xmlns:a16="http://schemas.microsoft.com/office/drawing/2014/main" id="{A3BC95E8-3E3E-4F71-AFB1-EB75D64DDB9F}"/>
              </a:ext>
            </a:extLst>
          </p:cNvPr>
          <p:cNvSpPr/>
          <p:nvPr/>
        </p:nvSpPr>
        <p:spPr>
          <a:xfrm rot="20448571">
            <a:off x="4243139" y="4310705"/>
            <a:ext cx="1836113" cy="3824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D8D67CE-C49B-4B66-A247-A069BCCC457E}"/>
              </a:ext>
            </a:extLst>
          </p:cNvPr>
          <p:cNvSpPr/>
          <p:nvPr/>
        </p:nvSpPr>
        <p:spPr>
          <a:xfrm>
            <a:off x="1041972" y="3850547"/>
            <a:ext cx="2912626" cy="270051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1252F65-512D-4387-AAC6-7B129518EDD9}"/>
              </a:ext>
            </a:extLst>
          </p:cNvPr>
          <p:cNvSpPr/>
          <p:nvPr/>
        </p:nvSpPr>
        <p:spPr>
          <a:xfrm>
            <a:off x="1649540" y="4143628"/>
            <a:ext cx="313803" cy="2124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50A8E61-8CFE-4358-A31E-813D2CA39DFA}"/>
              </a:ext>
            </a:extLst>
          </p:cNvPr>
          <p:cNvSpPr/>
          <p:nvPr/>
        </p:nvSpPr>
        <p:spPr>
          <a:xfrm>
            <a:off x="2478172" y="4035098"/>
            <a:ext cx="313803" cy="2124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7284C6B8-C5C7-4315-98C8-1622204FD21F}"/>
              </a:ext>
            </a:extLst>
          </p:cNvPr>
          <p:cNvSpPr/>
          <p:nvPr/>
        </p:nvSpPr>
        <p:spPr>
          <a:xfrm>
            <a:off x="6652181" y="1318975"/>
            <a:ext cx="2177187" cy="651238"/>
          </a:xfrm>
          <a:prstGeom prst="roundRect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全球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性死亡风险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F592CF9-22CE-4E65-9AA1-4933D94ABBE3}"/>
              </a:ext>
            </a:extLst>
          </p:cNvPr>
          <p:cNvSpPr/>
          <p:nvPr/>
        </p:nvSpPr>
        <p:spPr>
          <a:xfrm>
            <a:off x="6652181" y="2417492"/>
            <a:ext cx="2177187" cy="651238"/>
          </a:xfrm>
          <a:prstGeom prst="roundRect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性强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FFB6B47-6395-49EB-A437-E3D02C4E5DF4}"/>
              </a:ext>
            </a:extLst>
          </p:cNvPr>
          <p:cNvSpPr/>
          <p:nvPr/>
        </p:nvSpPr>
        <p:spPr>
          <a:xfrm>
            <a:off x="6652181" y="3516009"/>
            <a:ext cx="2177187" cy="651238"/>
          </a:xfrm>
          <a:prstGeom prst="roundRect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突发性、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速度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5D603B6A-9E02-405F-BB4B-085972530C11}"/>
              </a:ext>
            </a:extLst>
          </p:cNvPr>
          <p:cNvSpPr/>
          <p:nvPr/>
        </p:nvSpPr>
        <p:spPr>
          <a:xfrm>
            <a:off x="6652181" y="4619330"/>
            <a:ext cx="2177187" cy="651238"/>
          </a:xfrm>
          <a:prstGeom prst="roundRect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传播时间久</a:t>
            </a:r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17D8C1BD-9E74-4905-8112-CC6DD2002BA5}"/>
              </a:ext>
            </a:extLst>
          </p:cNvPr>
          <p:cNvSpPr/>
          <p:nvPr/>
        </p:nvSpPr>
        <p:spPr>
          <a:xfrm>
            <a:off x="5963264" y="1644594"/>
            <a:ext cx="265471" cy="3330529"/>
          </a:xfrm>
          <a:prstGeom prst="lef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E7044685-DBDA-44C1-B709-A52AAAF32D77}"/>
              </a:ext>
            </a:extLst>
          </p:cNvPr>
          <p:cNvSpPr/>
          <p:nvPr/>
        </p:nvSpPr>
        <p:spPr>
          <a:xfrm rot="10800000">
            <a:off x="9194103" y="1553589"/>
            <a:ext cx="265471" cy="3330529"/>
          </a:xfrm>
          <a:prstGeom prst="leftBrac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C25AA07-A4BE-4DF7-A677-B64EE42B5E25}"/>
              </a:ext>
            </a:extLst>
          </p:cNvPr>
          <p:cNvSpPr txBox="1"/>
          <p:nvPr/>
        </p:nvSpPr>
        <p:spPr>
          <a:xfrm>
            <a:off x="9610842" y="2922800"/>
            <a:ext cx="1539186" cy="504882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2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监控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预测</a:t>
            </a:r>
          </a:p>
        </p:txBody>
      </p:sp>
    </p:spTree>
    <p:extLst>
      <p:ext uri="{BB962C8B-B14F-4D97-AF65-F5344CB8AC3E}">
        <p14:creationId xmlns:p14="http://schemas.microsoft.com/office/powerpoint/2010/main" val="7466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-0.45443 0.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21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8" y="306941"/>
            <a:ext cx="6184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项目背景及选题意义</a:t>
            </a: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61" y="5267463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264598" y="5696147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799" y="5696147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82" y="5720461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61776" y="5683056"/>
            <a:ext cx="306096" cy="13570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CBCCC6D-215D-4BF6-89AD-A3D2B67CD18C}"/>
              </a:ext>
            </a:extLst>
          </p:cNvPr>
          <p:cNvSpPr txBox="1"/>
          <p:nvPr/>
        </p:nvSpPr>
        <p:spPr>
          <a:xfrm>
            <a:off x="4907686" y="1854884"/>
            <a:ext cx="6446114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4D4D4D"/>
                </a:solidFill>
                <a:latin typeface="-apple-system"/>
              </a:rPr>
              <a:t>通过氨基酸序列位点 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监测是否出现潜在的超级感染株：</a:t>
            </a:r>
            <a:endParaRPr lang="en-US" altLang="zh-CN" sz="20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A115E4-3648-47B4-869D-D6B649DA78D1}"/>
              </a:ext>
            </a:extLst>
          </p:cNvPr>
          <p:cNvSpPr txBox="1"/>
          <p:nvPr/>
        </p:nvSpPr>
        <p:spPr>
          <a:xfrm>
            <a:off x="919337" y="4928895"/>
            <a:ext cx="9373510" cy="1428211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本项目基于流感病毒序列，探究流感病毒的可视化工作，主要包含对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H3N2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流感的序列的进化分析和病毒的地区分布的情况探究。其中对序列的可视化将包含病毒的聚类可视化、序列差异可视化、序列分子进化树的构建。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48B2E0-9B27-48C3-A5BF-51A408397BA4}"/>
              </a:ext>
            </a:extLst>
          </p:cNvPr>
          <p:cNvSpPr txBox="1"/>
          <p:nvPr/>
        </p:nvSpPr>
        <p:spPr>
          <a:xfrm>
            <a:off x="9610842" y="2922800"/>
            <a:ext cx="1539186" cy="504882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2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监控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预测</a:t>
            </a:r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FDF1F37A-3669-4E0D-AFE4-BF38125E5E54}"/>
              </a:ext>
            </a:extLst>
          </p:cNvPr>
          <p:cNvSpPr/>
          <p:nvPr/>
        </p:nvSpPr>
        <p:spPr>
          <a:xfrm>
            <a:off x="2615384" y="2177946"/>
            <a:ext cx="292259" cy="197598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176BE1F8-6982-4C41-8CEF-80FBE9680162}"/>
              </a:ext>
            </a:extLst>
          </p:cNvPr>
          <p:cNvSpPr/>
          <p:nvPr/>
        </p:nvSpPr>
        <p:spPr>
          <a:xfrm>
            <a:off x="3089515" y="1842787"/>
            <a:ext cx="1636299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序列监测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C14E8FA7-9724-4336-8AE4-35BDC85DC6C3}"/>
              </a:ext>
            </a:extLst>
          </p:cNvPr>
          <p:cNvSpPr/>
          <p:nvPr/>
        </p:nvSpPr>
        <p:spPr>
          <a:xfrm>
            <a:off x="3089514" y="3898673"/>
            <a:ext cx="1636299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时空预测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C13664F-5128-4A33-A484-ADC049E1D0EE}"/>
              </a:ext>
            </a:extLst>
          </p:cNvPr>
          <p:cNvSpPr txBox="1"/>
          <p:nvPr/>
        </p:nvSpPr>
        <p:spPr>
          <a:xfrm>
            <a:off x="4907686" y="3924426"/>
            <a:ext cx="6010423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rgbClr val="4D4D4D"/>
                </a:solidFill>
                <a:effectLst/>
                <a:latin typeface="-apple-system"/>
              </a:rPr>
              <a:t>通过时空分布 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评估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全球风险等级</a:t>
            </a:r>
            <a:endParaRPr lang="en-US" altLang="zh-CN" sz="20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035231-1423-443B-9E0E-17494CAB0308}"/>
              </a:ext>
            </a:extLst>
          </p:cNvPr>
          <p:cNvSpPr/>
          <p:nvPr/>
        </p:nvSpPr>
        <p:spPr>
          <a:xfrm>
            <a:off x="6276598" y="2863707"/>
            <a:ext cx="1636299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进化分析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8ED8C1EA-52B9-42C1-A8DE-BDDA41FE3B29}"/>
              </a:ext>
            </a:extLst>
          </p:cNvPr>
          <p:cNvSpPr/>
          <p:nvPr/>
        </p:nvSpPr>
        <p:spPr>
          <a:xfrm>
            <a:off x="7000728" y="2455452"/>
            <a:ext cx="292259" cy="2753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11BD8976-830A-4AB7-81F8-75DCA0257CF4}"/>
              </a:ext>
            </a:extLst>
          </p:cNvPr>
          <p:cNvSpPr/>
          <p:nvPr/>
        </p:nvSpPr>
        <p:spPr>
          <a:xfrm rot="10800000">
            <a:off x="7000727" y="3557714"/>
            <a:ext cx="292259" cy="2753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48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71432 0.00023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22" grpId="0" animBg="1"/>
      <p:bldP spid="24" grpId="0" animBg="1"/>
      <p:bldP spid="46" grpId="0" animBg="1"/>
      <p:bldP spid="47" grpId="0" animBg="1"/>
      <p:bldP spid="48" grpId="0" animBg="1"/>
      <p:bldP spid="49" grpId="0"/>
      <p:bldP spid="50" grpId="0" animBg="1"/>
      <p:bldP spid="2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8" y="306941"/>
            <a:ext cx="522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系统设计和实现效果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97" y="5539849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46834" y="5968533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035" y="5968533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718" y="5992847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44012" y="5955442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300EF53-1B73-4CF9-95BB-4C2A37385ED4}"/>
              </a:ext>
            </a:extLst>
          </p:cNvPr>
          <p:cNvSpPr/>
          <p:nvPr/>
        </p:nvSpPr>
        <p:spPr>
          <a:xfrm>
            <a:off x="838200" y="3400049"/>
            <a:ext cx="1491554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流感可视化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DF7E4BE2-095A-49AA-9441-856AA0C01DA7}"/>
              </a:ext>
            </a:extLst>
          </p:cNvPr>
          <p:cNvSpPr/>
          <p:nvPr/>
        </p:nvSpPr>
        <p:spPr>
          <a:xfrm>
            <a:off x="2534649" y="2324589"/>
            <a:ext cx="446809" cy="275359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D3D3C2A-C9DC-49A2-BFA5-50394FCAF328}"/>
              </a:ext>
            </a:extLst>
          </p:cNvPr>
          <p:cNvSpPr/>
          <p:nvPr/>
        </p:nvSpPr>
        <p:spPr>
          <a:xfrm>
            <a:off x="3088100" y="1893366"/>
            <a:ext cx="1636299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序列进化分析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3F144F59-8C7A-4935-868E-C64BF58B85A0}"/>
              </a:ext>
            </a:extLst>
          </p:cNvPr>
          <p:cNvSpPr/>
          <p:nvPr/>
        </p:nvSpPr>
        <p:spPr>
          <a:xfrm>
            <a:off x="4828309" y="1301083"/>
            <a:ext cx="446809" cy="1787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857FD8-B9DF-4CEC-936F-855039BAA01A}"/>
              </a:ext>
            </a:extLst>
          </p:cNvPr>
          <p:cNvSpPr/>
          <p:nvPr/>
        </p:nvSpPr>
        <p:spPr>
          <a:xfrm>
            <a:off x="5379028" y="99974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基于序列的进化树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B261B7E-09F9-4304-B945-76EE387D1CCF}"/>
              </a:ext>
            </a:extLst>
          </p:cNvPr>
          <p:cNvSpPr/>
          <p:nvPr/>
        </p:nvSpPr>
        <p:spPr>
          <a:xfrm>
            <a:off x="5379028" y="180370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病毒序列聚类分析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23467C9-AA29-47F4-AE75-659CF1E666C9}"/>
              </a:ext>
            </a:extLst>
          </p:cNvPr>
          <p:cNvSpPr/>
          <p:nvPr/>
        </p:nvSpPr>
        <p:spPr>
          <a:xfrm>
            <a:off x="5379028" y="260766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序列差异分析</a:t>
            </a: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356C73E0-BD1C-4D77-B4C6-74652C2A0602}"/>
              </a:ext>
            </a:extLst>
          </p:cNvPr>
          <p:cNvSpPr/>
          <p:nvPr/>
        </p:nvSpPr>
        <p:spPr>
          <a:xfrm>
            <a:off x="7675419" y="2544688"/>
            <a:ext cx="374072" cy="72862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0929CCE-BA0E-4B4F-A4DF-374FBCECFC99}"/>
              </a:ext>
            </a:extLst>
          </p:cNvPr>
          <p:cNvSpPr/>
          <p:nvPr/>
        </p:nvSpPr>
        <p:spPr>
          <a:xfrm>
            <a:off x="8226138" y="2496039"/>
            <a:ext cx="2119744" cy="30460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序列位点分析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815064-957C-4300-9159-66EA49B9B74A}"/>
              </a:ext>
            </a:extLst>
          </p:cNvPr>
          <p:cNvSpPr/>
          <p:nvPr/>
        </p:nvSpPr>
        <p:spPr>
          <a:xfrm>
            <a:off x="8226138" y="3020113"/>
            <a:ext cx="2119744" cy="30460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抗原关系可视化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90D1149-FD6C-44BB-AEEF-78B2E53D7498}"/>
              </a:ext>
            </a:extLst>
          </p:cNvPr>
          <p:cNvSpPr/>
          <p:nvPr/>
        </p:nvSpPr>
        <p:spPr>
          <a:xfrm>
            <a:off x="3085368" y="4772777"/>
            <a:ext cx="2189750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病毒时空分布分析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738A3A9D-BDB6-48D2-844C-3E45A6BCF8DF}"/>
              </a:ext>
            </a:extLst>
          </p:cNvPr>
          <p:cNvSpPr/>
          <p:nvPr/>
        </p:nvSpPr>
        <p:spPr>
          <a:xfrm>
            <a:off x="5375536" y="4130087"/>
            <a:ext cx="446809" cy="1787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B3E7F99F-566D-49C2-A38C-7689A6F8F47A}"/>
              </a:ext>
            </a:extLst>
          </p:cNvPr>
          <p:cNvSpPr/>
          <p:nvPr/>
        </p:nvSpPr>
        <p:spPr>
          <a:xfrm>
            <a:off x="5978235" y="3823404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全球病毒空间分布展示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F523FE-E6CE-4DEA-856E-02DD032FE1C7}"/>
              </a:ext>
            </a:extLst>
          </p:cNvPr>
          <p:cNvSpPr/>
          <p:nvPr/>
        </p:nvSpPr>
        <p:spPr>
          <a:xfrm>
            <a:off x="5978234" y="5544815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全球病毒时间分布展示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BA16D1E-5235-4994-903B-16E0603D8E86}"/>
              </a:ext>
            </a:extLst>
          </p:cNvPr>
          <p:cNvSpPr/>
          <p:nvPr/>
        </p:nvSpPr>
        <p:spPr>
          <a:xfrm>
            <a:off x="5978233" y="4676681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回溯性分析可视化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492BE5-9E36-41D7-A795-77A338C4B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19" y="986711"/>
            <a:ext cx="899776" cy="59065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BAF443D-6EE3-4725-82D0-FBEE1C97C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752384" y="1761826"/>
            <a:ext cx="865269" cy="6437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E8AD54-A485-4807-9B84-13646D9FB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832" y="5240673"/>
            <a:ext cx="1727173" cy="10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2498A07-929B-4630-B748-FF9F430BD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6832" y="3737116"/>
            <a:ext cx="1633415" cy="14519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26A645-3A25-4094-A526-EE1DE31E8C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005" y="2513449"/>
            <a:ext cx="1208876" cy="75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13066"/>
      </p:ext>
    </p:extLst>
  </p:cSld>
  <p:clrMapOvr>
    <a:masterClrMapping/>
  </p:clrMapOvr>
  <p:transition spd="med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8" y="306941"/>
            <a:ext cx="522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系统设计和实现效果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97" y="5539849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46834" y="5968533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035" y="5968533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718" y="5992847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44012" y="5955442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3F144F59-8C7A-4935-868E-C64BF58B85A0}"/>
              </a:ext>
            </a:extLst>
          </p:cNvPr>
          <p:cNvSpPr/>
          <p:nvPr/>
        </p:nvSpPr>
        <p:spPr>
          <a:xfrm>
            <a:off x="4828309" y="1301083"/>
            <a:ext cx="446809" cy="1787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857FD8-B9DF-4CEC-936F-855039BAA01A}"/>
              </a:ext>
            </a:extLst>
          </p:cNvPr>
          <p:cNvSpPr/>
          <p:nvPr/>
        </p:nvSpPr>
        <p:spPr>
          <a:xfrm>
            <a:off x="5379028" y="99974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基于序列的进化树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B261B7E-09F9-4304-B945-76EE387D1CCF}"/>
              </a:ext>
            </a:extLst>
          </p:cNvPr>
          <p:cNvSpPr/>
          <p:nvPr/>
        </p:nvSpPr>
        <p:spPr>
          <a:xfrm>
            <a:off x="5379028" y="180370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病毒序列聚类分析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23467C9-AA29-47F4-AE75-659CF1E666C9}"/>
              </a:ext>
            </a:extLst>
          </p:cNvPr>
          <p:cNvSpPr/>
          <p:nvPr/>
        </p:nvSpPr>
        <p:spPr>
          <a:xfrm>
            <a:off x="5379028" y="2607666"/>
            <a:ext cx="2119744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序列差异分析</a:t>
            </a: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356C73E0-BD1C-4D77-B4C6-74652C2A0602}"/>
              </a:ext>
            </a:extLst>
          </p:cNvPr>
          <p:cNvSpPr/>
          <p:nvPr/>
        </p:nvSpPr>
        <p:spPr>
          <a:xfrm>
            <a:off x="7675419" y="2544688"/>
            <a:ext cx="374072" cy="72862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0929CCE-BA0E-4B4F-A4DF-374FBCECFC99}"/>
              </a:ext>
            </a:extLst>
          </p:cNvPr>
          <p:cNvSpPr/>
          <p:nvPr/>
        </p:nvSpPr>
        <p:spPr>
          <a:xfrm>
            <a:off x="8226138" y="2496039"/>
            <a:ext cx="2119744" cy="30460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序列位点分析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2815064-957C-4300-9159-66EA49B9B74A}"/>
              </a:ext>
            </a:extLst>
          </p:cNvPr>
          <p:cNvSpPr/>
          <p:nvPr/>
        </p:nvSpPr>
        <p:spPr>
          <a:xfrm>
            <a:off x="8226138" y="3020113"/>
            <a:ext cx="2119744" cy="30460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抗原关系可视化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492BE5-9E36-41D7-A795-77A338C4B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19" y="986711"/>
            <a:ext cx="899776" cy="59065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BAF443D-6EE3-4725-82D0-FBEE1C97C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752384" y="1761826"/>
            <a:ext cx="865269" cy="6437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26A645-3A25-4094-A526-EE1DE31E8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005" y="2513449"/>
            <a:ext cx="1208876" cy="758511"/>
          </a:xfrm>
          <a:prstGeom prst="rect">
            <a:avLst/>
          </a:prstGeom>
        </p:spPr>
      </p:pic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62D8E4C-B6CA-4CB4-8195-57C6E3DDC9BD}"/>
              </a:ext>
            </a:extLst>
          </p:cNvPr>
          <p:cNvSpPr/>
          <p:nvPr/>
        </p:nvSpPr>
        <p:spPr>
          <a:xfrm>
            <a:off x="3088100" y="1893366"/>
            <a:ext cx="1636299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序列进化分析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3C994B3-959D-4452-A346-59A5745D12BC}"/>
              </a:ext>
            </a:extLst>
          </p:cNvPr>
          <p:cNvSpPr txBox="1"/>
          <p:nvPr/>
        </p:nvSpPr>
        <p:spPr>
          <a:xfrm>
            <a:off x="375329" y="2800643"/>
            <a:ext cx="2989232" cy="1891287"/>
          </a:xfrm>
          <a:prstGeom prst="rect">
            <a:avLst/>
          </a:prstGeom>
          <a:ln w="317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根据进化距离远近列出“层次”关系，通过细粒度检测进化情况。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Arch.js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（苏超）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B8865A3-CB01-41B4-8CC5-5E1E3AD15331}"/>
              </a:ext>
            </a:extLst>
          </p:cNvPr>
          <p:cNvCxnSpPr>
            <a:cxnSpLocks/>
          </p:cNvCxnSpPr>
          <p:nvPr/>
        </p:nvCxnSpPr>
        <p:spPr>
          <a:xfrm flipH="1">
            <a:off x="3500404" y="1301082"/>
            <a:ext cx="2193813" cy="178723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3BF86A3-EA41-4A71-99CF-B5049155BE3F}"/>
              </a:ext>
            </a:extLst>
          </p:cNvPr>
          <p:cNvSpPr txBox="1"/>
          <p:nvPr/>
        </p:nvSpPr>
        <p:spPr>
          <a:xfrm>
            <a:off x="3665937" y="4444636"/>
            <a:ext cx="3277755" cy="1889876"/>
          </a:xfrm>
          <a:prstGeom prst="rect">
            <a:avLst/>
          </a:prstGeom>
          <a:ln w="317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根据降维（</a:t>
            </a:r>
            <a:r>
              <a:rPr lang="en-US" altLang="zh-CN" sz="2000" dirty="0"/>
              <a:t> TSNE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聚类（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）算法距离远近列出“类别”关系，通过粗粒度检测进化情况。（苏超）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4D40D08-02A2-42A4-B5EC-66C0400D6DF2}"/>
              </a:ext>
            </a:extLst>
          </p:cNvPr>
          <p:cNvCxnSpPr>
            <a:cxnSpLocks/>
          </p:cNvCxnSpPr>
          <p:nvPr/>
        </p:nvCxnSpPr>
        <p:spPr>
          <a:xfrm flipH="1">
            <a:off x="5028775" y="2276137"/>
            <a:ext cx="1410125" cy="201639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C66A9FE-81B8-4C99-9814-0B697CCBFA41}"/>
              </a:ext>
            </a:extLst>
          </p:cNvPr>
          <p:cNvSpPr txBox="1"/>
          <p:nvPr/>
        </p:nvSpPr>
        <p:spPr>
          <a:xfrm>
            <a:off x="7391094" y="4116193"/>
            <a:ext cx="3778351" cy="1429622"/>
          </a:xfrm>
          <a:prstGeom prst="rect">
            <a:avLst/>
          </a:prstGeom>
          <a:ln w="317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序列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位点可视化，结合使用者知识背景和经验，进行分析。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（秦阳、宋文凯：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msa.js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6E97262-1F6C-4FAC-AD4C-71D29C7BC12B}"/>
              </a:ext>
            </a:extLst>
          </p:cNvPr>
          <p:cNvCxnSpPr>
            <a:cxnSpLocks/>
            <a:stCxn id="25" idx="3"/>
            <a:endCxn id="47" idx="0"/>
          </p:cNvCxnSpPr>
          <p:nvPr/>
        </p:nvCxnSpPr>
        <p:spPr>
          <a:xfrm>
            <a:off x="7498772" y="2909003"/>
            <a:ext cx="1781498" cy="120719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94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8" y="306941"/>
            <a:ext cx="522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系统设计和实现效果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97" y="5539849"/>
            <a:ext cx="1933845" cy="857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0FC8E4-1295-4BE5-8CA0-A53771B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46834" y="5968533"/>
            <a:ext cx="271687" cy="120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9BE44B-F457-4E3F-A9D0-6D3E2E6F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035" y="5968533"/>
            <a:ext cx="271686" cy="1204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985A6C-B1E7-48E4-A432-FDBF1712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718" y="5992847"/>
            <a:ext cx="271686" cy="120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5F4041-8C96-4A73-AA92-18953DD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44012" y="5955442"/>
            <a:ext cx="306096" cy="1357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90D1149-FD6C-44BB-AEEF-78B2E53D7498}"/>
              </a:ext>
            </a:extLst>
          </p:cNvPr>
          <p:cNvSpPr/>
          <p:nvPr/>
        </p:nvSpPr>
        <p:spPr>
          <a:xfrm>
            <a:off x="3085368" y="4772777"/>
            <a:ext cx="2189750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病毒时空分布分析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738A3A9D-BDB6-48D2-844C-3E45A6BCF8DF}"/>
              </a:ext>
            </a:extLst>
          </p:cNvPr>
          <p:cNvSpPr/>
          <p:nvPr/>
        </p:nvSpPr>
        <p:spPr>
          <a:xfrm>
            <a:off x="5375536" y="4130087"/>
            <a:ext cx="446809" cy="1787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B3E7F99F-566D-49C2-A38C-7689A6F8F47A}"/>
              </a:ext>
            </a:extLst>
          </p:cNvPr>
          <p:cNvSpPr/>
          <p:nvPr/>
        </p:nvSpPr>
        <p:spPr>
          <a:xfrm>
            <a:off x="5978235" y="3823404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全球病毒空间分布展示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1F523FE-E6CE-4DEA-856E-02DD032FE1C7}"/>
              </a:ext>
            </a:extLst>
          </p:cNvPr>
          <p:cNvSpPr/>
          <p:nvPr/>
        </p:nvSpPr>
        <p:spPr>
          <a:xfrm>
            <a:off x="5978234" y="5544815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全球病毒时间分布展示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BA16D1E-5235-4994-903B-16E0603D8E86}"/>
              </a:ext>
            </a:extLst>
          </p:cNvPr>
          <p:cNvSpPr/>
          <p:nvPr/>
        </p:nvSpPr>
        <p:spPr>
          <a:xfrm>
            <a:off x="5978233" y="4676681"/>
            <a:ext cx="2673927" cy="60267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回溯性分析可视化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8AD54-A485-4807-9B84-13646D9FB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832" y="5240673"/>
            <a:ext cx="1727173" cy="10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2498A07-929B-4630-B748-FF9F430BD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832" y="3737116"/>
            <a:ext cx="1633415" cy="145192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E541DF44-E46D-4393-B8D0-9B1C28A69838}"/>
              </a:ext>
            </a:extLst>
          </p:cNvPr>
          <p:cNvSpPr txBox="1"/>
          <p:nvPr/>
        </p:nvSpPr>
        <p:spPr>
          <a:xfrm>
            <a:off x="1225697" y="1493630"/>
            <a:ext cx="2989232" cy="1428211"/>
          </a:xfrm>
          <a:prstGeom prst="rect">
            <a:avLst/>
          </a:prstGeom>
          <a:ln w="317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通过序列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地理位置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信息，归入地图中，进行可视化的地缘分析 。（尹航）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E7C3F29-51E2-41CB-B606-74B69B4F7876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841523" y="3007557"/>
            <a:ext cx="3136712" cy="111718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DF4E07C-9C5C-4E7A-8E47-A955B4DEB525}"/>
              </a:ext>
            </a:extLst>
          </p:cNvPr>
          <p:cNvSpPr txBox="1"/>
          <p:nvPr/>
        </p:nvSpPr>
        <p:spPr>
          <a:xfrm>
            <a:off x="5501260" y="1493630"/>
            <a:ext cx="3345572" cy="1428211"/>
          </a:xfrm>
          <a:prstGeom prst="rect">
            <a:avLst/>
          </a:prstGeom>
          <a:ln w="317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对不同毒株进行时间的数据集划分，探究时间进化关系。 （尹航）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0497784-02CB-4B21-8FCD-6970AD0898C1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6834831" y="2949677"/>
            <a:ext cx="480367" cy="259513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9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709" y="239939"/>
            <a:ext cx="209554" cy="657225"/>
          </a:xfrm>
          <a:prstGeom prst="rect">
            <a:avLst/>
          </a:prstGeom>
          <a:solidFill>
            <a:srgbClr val="B92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7488" y="306941"/>
            <a:ext cx="522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系统设计和实现效果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37718" b="50000"/>
          <a:stretch>
            <a:fillRect/>
          </a:stretch>
        </p:blipFill>
        <p:spPr>
          <a:xfrm>
            <a:off x="10096501" y="5597863"/>
            <a:ext cx="2095500" cy="1260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9B94E-4433-4F22-838D-3E3E0E59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97" y="5539849"/>
            <a:ext cx="1933845" cy="85737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F3403-6115-44EC-8E8F-C284E3E4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541DF44-E46D-4393-B8D0-9B1C28A69838}"/>
              </a:ext>
            </a:extLst>
          </p:cNvPr>
          <p:cNvSpPr txBox="1"/>
          <p:nvPr/>
        </p:nvSpPr>
        <p:spPr>
          <a:xfrm>
            <a:off x="1225697" y="1493630"/>
            <a:ext cx="2989232" cy="1428211"/>
          </a:xfrm>
          <a:prstGeom prst="rect">
            <a:avLst/>
          </a:prstGeom>
          <a:ln w="317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通过序列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地理位置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信息，归入地图中，进行可视化的地缘分析 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DF4E07C-9C5C-4E7A-8E47-A955B4DEB525}"/>
              </a:ext>
            </a:extLst>
          </p:cNvPr>
          <p:cNvSpPr txBox="1"/>
          <p:nvPr/>
        </p:nvSpPr>
        <p:spPr>
          <a:xfrm>
            <a:off x="5501260" y="1493630"/>
            <a:ext cx="2989232" cy="1428211"/>
          </a:xfrm>
          <a:prstGeom prst="rect">
            <a:avLst/>
          </a:prstGeom>
          <a:ln w="317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时间信息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对不同毒株进行时间的数据集划分，探究时间进化关系。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3ACAA71-D0C4-4DE8-AADF-7AB92D24EC62}"/>
              </a:ext>
            </a:extLst>
          </p:cNvPr>
          <p:cNvSpPr txBox="1"/>
          <p:nvPr/>
        </p:nvSpPr>
        <p:spPr>
          <a:xfrm>
            <a:off x="833008" y="33171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A/RHODE_ISLAND/01/2010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916E105-7631-4CD2-AAB1-C52A44DE77E5}"/>
              </a:ext>
            </a:extLst>
          </p:cNvPr>
          <p:cNvCxnSpPr/>
          <p:nvPr/>
        </p:nvCxnSpPr>
        <p:spPr>
          <a:xfrm flipH="1">
            <a:off x="2103906" y="3778773"/>
            <a:ext cx="137135" cy="37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168167D-20EC-4172-8785-6C3C2A955F81}"/>
              </a:ext>
            </a:extLst>
          </p:cNvPr>
          <p:cNvCxnSpPr>
            <a:cxnSpLocks/>
          </p:cNvCxnSpPr>
          <p:nvPr/>
        </p:nvCxnSpPr>
        <p:spPr>
          <a:xfrm>
            <a:off x="4018144" y="3790364"/>
            <a:ext cx="311664" cy="34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C46E018-E982-4224-84BF-EF285FE27412}"/>
              </a:ext>
            </a:extLst>
          </p:cNvPr>
          <p:cNvSpPr txBox="1"/>
          <p:nvPr/>
        </p:nvSpPr>
        <p:spPr>
          <a:xfrm>
            <a:off x="1350928" y="4266428"/>
            <a:ext cx="150595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病毒发现地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F9401E5-091C-43DB-BD5B-DC91031B50AC}"/>
              </a:ext>
            </a:extLst>
          </p:cNvPr>
          <p:cNvSpPr txBox="1"/>
          <p:nvPr/>
        </p:nvSpPr>
        <p:spPr>
          <a:xfrm>
            <a:off x="3745165" y="4271793"/>
            <a:ext cx="132694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首发时间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9AB9949-77C1-4FE6-91D7-2F10473FBA41}"/>
              </a:ext>
            </a:extLst>
          </p:cNvPr>
          <p:cNvSpPr/>
          <p:nvPr/>
        </p:nvSpPr>
        <p:spPr>
          <a:xfrm>
            <a:off x="1172771" y="3330073"/>
            <a:ext cx="2049751" cy="436553"/>
          </a:xfrm>
          <a:prstGeom prst="rect">
            <a:avLst/>
          </a:prstGeom>
          <a:noFill/>
          <a:ln w="254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39509B8-CE36-4D7C-8491-D673B88DD9D4}"/>
              </a:ext>
            </a:extLst>
          </p:cNvPr>
          <p:cNvSpPr/>
          <p:nvPr/>
        </p:nvSpPr>
        <p:spPr>
          <a:xfrm>
            <a:off x="3718257" y="3326383"/>
            <a:ext cx="611551" cy="436553"/>
          </a:xfrm>
          <a:prstGeom prst="rect">
            <a:avLst/>
          </a:prstGeom>
          <a:noFill/>
          <a:ln w="254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3762C23-D12B-4F96-8921-F4BAC8715F12}"/>
              </a:ext>
            </a:extLst>
          </p:cNvPr>
          <p:cNvCxnSpPr>
            <a:cxnSpLocks/>
          </p:cNvCxnSpPr>
          <p:nvPr/>
        </p:nvCxnSpPr>
        <p:spPr>
          <a:xfrm>
            <a:off x="7449240" y="3804078"/>
            <a:ext cx="116683" cy="33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14758150-46A1-4099-BB41-F4B6526988CF}"/>
              </a:ext>
            </a:extLst>
          </p:cNvPr>
          <p:cNvSpPr txBox="1"/>
          <p:nvPr/>
        </p:nvSpPr>
        <p:spPr>
          <a:xfrm>
            <a:off x="6827517" y="4271793"/>
            <a:ext cx="124344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序列位点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746A7B9-5D71-46D7-8DA5-08B097ADA678}"/>
              </a:ext>
            </a:extLst>
          </p:cNvPr>
          <p:cNvSpPr/>
          <p:nvPr/>
        </p:nvSpPr>
        <p:spPr>
          <a:xfrm>
            <a:off x="5524763" y="3332155"/>
            <a:ext cx="4088169" cy="436553"/>
          </a:xfrm>
          <a:prstGeom prst="rect">
            <a:avLst/>
          </a:prstGeom>
          <a:noFill/>
          <a:ln w="254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AB5F334-7072-461C-B033-71E378DA254A}"/>
              </a:ext>
            </a:extLst>
          </p:cNvPr>
          <p:cNvCxnSpPr>
            <a:cxnSpLocks/>
          </p:cNvCxnSpPr>
          <p:nvPr/>
        </p:nvCxnSpPr>
        <p:spPr>
          <a:xfrm>
            <a:off x="2103906" y="4737301"/>
            <a:ext cx="821544" cy="5690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987CCEC-E3D3-4D11-9DC3-D6FE7C5529C5}"/>
              </a:ext>
            </a:extLst>
          </p:cNvPr>
          <p:cNvCxnSpPr>
            <a:cxnSpLocks/>
          </p:cNvCxnSpPr>
          <p:nvPr/>
        </p:nvCxnSpPr>
        <p:spPr>
          <a:xfrm flipH="1">
            <a:off x="3745165" y="4745820"/>
            <a:ext cx="663470" cy="5520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1A2E988-111C-4B9B-A372-490CDA0D6ED8}"/>
              </a:ext>
            </a:extLst>
          </p:cNvPr>
          <p:cNvSpPr/>
          <p:nvPr/>
        </p:nvSpPr>
        <p:spPr>
          <a:xfrm>
            <a:off x="2152784" y="5425166"/>
            <a:ext cx="2189750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病毒时空分布分析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3AA2DB7-F3DC-467D-9219-B5F3C5A9149F}"/>
              </a:ext>
            </a:extLst>
          </p:cNvPr>
          <p:cNvCxnSpPr>
            <a:cxnSpLocks/>
          </p:cNvCxnSpPr>
          <p:nvPr/>
        </p:nvCxnSpPr>
        <p:spPr>
          <a:xfrm flipH="1">
            <a:off x="7507581" y="4789130"/>
            <a:ext cx="84897" cy="5172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173421B-C603-4342-BF66-65B8EAA4AEEA}"/>
              </a:ext>
            </a:extLst>
          </p:cNvPr>
          <p:cNvSpPr/>
          <p:nvPr/>
        </p:nvSpPr>
        <p:spPr>
          <a:xfrm>
            <a:off x="6631090" y="5423621"/>
            <a:ext cx="1636299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序列进化分析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2CC5F1E-D2C2-440E-9C69-4A1198209DFC}"/>
              </a:ext>
            </a:extLst>
          </p:cNvPr>
          <p:cNvSpPr txBox="1"/>
          <p:nvPr/>
        </p:nvSpPr>
        <p:spPr>
          <a:xfrm>
            <a:off x="5562600" y="33138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QKLPGNDNSTAT</a:t>
            </a:r>
            <a:r>
              <a:rPr lang="en-US" altLang="zh-CN" sz="2400" dirty="0"/>
              <a:t>….</a:t>
            </a:r>
            <a:r>
              <a:rPr lang="zh-CN" altLang="en-US" sz="2400" dirty="0"/>
              <a:t>LCLGHHAVPN</a:t>
            </a:r>
          </a:p>
        </p:txBody>
      </p:sp>
    </p:spTree>
    <p:extLst>
      <p:ext uri="{BB962C8B-B14F-4D97-AF65-F5344CB8AC3E}">
        <p14:creationId xmlns:p14="http://schemas.microsoft.com/office/powerpoint/2010/main" val="110716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63a3f4e-9d53-4af4-bab9-7348766026b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883</Words>
  <Application>Microsoft Office PowerPoint</Application>
  <PresentationFormat>宽屏</PresentationFormat>
  <Paragraphs>126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-apple-system</vt:lpstr>
      <vt:lpstr>等线</vt:lpstr>
      <vt:lpstr>黑体</vt:lpstr>
      <vt:lpstr>思源黑体 CN Bold</vt:lpstr>
      <vt:lpstr>思源黑体 CN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老油条PPT</dc:creator>
  <cp:lastModifiedBy>宋 文凯</cp:lastModifiedBy>
  <cp:revision>637</cp:revision>
  <dcterms:created xsi:type="dcterms:W3CDTF">2019-03-31T07:42:00Z</dcterms:created>
  <dcterms:modified xsi:type="dcterms:W3CDTF">2022-01-13T14:58:12Z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KSOTemplateUUID">
    <vt:lpwstr>v1.0_mb_usuw9q9XEWFxJUDe9/GA8Q==</vt:lpwstr>
  </property>
  <property fmtid="{D5CDD505-2E9C-101B-9397-08002B2CF9AE}" pid="4" name="ICV">
    <vt:lpwstr>E1B002CE73A64C2181922F81F4BD682D</vt:lpwstr>
  </property>
</Properties>
</file>